
<file path=[Content_Types].xml><?xml version="1.0" encoding="utf-8"?>
<Types xmlns="http://schemas.openxmlformats.org/package/2006/content-types">
  <Default Extension="png" ContentType="image/png"/>
  <Default Extension="bmp" ContentType="image/bmp"/>
  <Default Extension="pdf" ContentType="application/pdf"/>
  <Default Extension="rels" ContentType="application/vnd.openxmlformats-package.relationships+xml"/>
  <Default Extension="jpeg" ContentType="image/jpg"/>
  <Default Extension="mov" ContentType="application/movie"/>
  <Default Extension="xml" ContentType="application/xml"/>
  <Default Extension="gif" ContentType="image/gif"/>
  <Default Extension="tif" ContentType="image/tif"/>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ustomXml" Target="../customXml/item2.xml"/><Relationship Id="rId3" Type="http://schemas.openxmlformats.org/officeDocument/2006/relationships/commentAuthors" Target="commentAuthors.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spTree>
      <p:nvGrpSpPr>
        <p:cNvPr id="1" name=""/>
        <p:cNvGrpSpPr/>
        <p:nvPr/>
      </p:nvGrpSpPr>
      <p:grpSpPr>
        <a:xfrm>
          <a:off x="0" y="0"/>
          <a:ext cx="0" cy="0"/>
          <a:chOff x="0" y="0"/>
          <a:chExt cx="0" cy="0"/>
        </a:xfrm>
      </p:grpSpPr>
      <p:sp>
        <p:nvSpPr>
          <p:cNvPr id="11" name="Brödtext nivå ett…"/>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Skapare och datum</a:t>
            </a:r>
          </a:p>
          <a:p>
            <a:pPr lvl="1"/>
            <a:r>
              <a:t/>
            </a:r>
          </a:p>
          <a:p>
            <a:pPr lvl="2"/>
            <a:r>
              <a:t/>
            </a:r>
          </a:p>
          <a:p>
            <a:pPr lvl="3"/>
            <a:r>
              <a:t/>
            </a:r>
          </a:p>
          <a:p>
            <a:pPr lvl="4"/>
            <a:r>
              <a:t/>
            </a:r>
          </a:p>
        </p:txBody>
      </p:sp>
      <p:sp>
        <p:nvSpPr>
          <p:cNvPr id="12" name="Presentationstitel"/>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Presentations­titel</a:t>
            </a:r>
          </a:p>
        </p:txBody>
      </p:sp>
      <p:sp>
        <p:nvSpPr>
          <p:cNvPr id="13" name="Brödtext nivå ett…"/>
          <p:cNvSpPr txBox="1"/>
          <p:nvPr>
            <p:ph type="body" sz="quarter" idx="13"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Presentations­undertitel</a:t>
            </a:r>
          </a:p>
        </p:txBody>
      </p:sp>
      <p:sp>
        <p:nvSpPr>
          <p:cNvPr id="1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ttryck">
    <p:spTree>
      <p:nvGrpSpPr>
        <p:cNvPr id="1" name=""/>
        <p:cNvGrpSpPr/>
        <p:nvPr/>
      </p:nvGrpSpPr>
      <p:grpSpPr>
        <a:xfrm>
          <a:off x="0" y="0"/>
          <a:ext cx="0" cy="0"/>
          <a:chOff x="0" y="0"/>
          <a:chExt cx="0" cy="0"/>
        </a:xfrm>
      </p:grpSpPr>
      <p:sp>
        <p:nvSpPr>
          <p:cNvPr id="98" name="Brödtext nivå ett…"/>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Uttryck</a:t>
            </a:r>
          </a:p>
          <a:p>
            <a:pPr lvl="1"/>
            <a:r>
              <a:t/>
            </a:r>
          </a:p>
          <a:p>
            <a:pPr lvl="2"/>
            <a:r>
              <a:t/>
            </a:r>
          </a:p>
          <a:p>
            <a:pPr lvl="3"/>
            <a:r>
              <a:t/>
            </a:r>
          </a:p>
          <a:p>
            <a:pPr lvl="4"/>
            <a:r>
              <a:t/>
            </a:r>
          </a:p>
        </p:txBody>
      </p:sp>
      <p:sp>
        <p:nvSpPr>
          <p:cNvPr id="99"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ort faktum">
    <p:spTree>
      <p:nvGrpSpPr>
        <p:cNvPr id="1" name=""/>
        <p:cNvGrpSpPr/>
        <p:nvPr/>
      </p:nvGrpSpPr>
      <p:grpSpPr>
        <a:xfrm>
          <a:off x="0" y="0"/>
          <a:ext cx="0" cy="0"/>
          <a:chOff x="0" y="0"/>
          <a:chExt cx="0" cy="0"/>
        </a:xfrm>
      </p:grpSpPr>
      <p:sp>
        <p:nvSpPr>
          <p:cNvPr id="106" name="Brödtext nivå ett…"/>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Faktainformation"/>
          <p:cNvSpPr txBox="1"/>
          <p:nvPr>
            <p:ph type="body" sz="quarter" idx="13"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Faktainformation</a:t>
            </a:r>
          </a:p>
        </p:txBody>
      </p:sp>
      <p:sp>
        <p:nvSpPr>
          <p:cNvPr id="108"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
    <p:spTree>
      <p:nvGrpSpPr>
        <p:cNvPr id="1" name=""/>
        <p:cNvGrpSpPr/>
        <p:nvPr/>
      </p:nvGrpSpPr>
      <p:grpSpPr>
        <a:xfrm>
          <a:off x="0" y="0"/>
          <a:ext cx="0" cy="0"/>
          <a:chOff x="0" y="0"/>
          <a:chExt cx="0" cy="0"/>
        </a:xfrm>
      </p:grpSpPr>
      <p:sp>
        <p:nvSpPr>
          <p:cNvPr id="115" name="Brödtext nivå ett…"/>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Tillskrivning</a:t>
            </a:r>
          </a:p>
          <a:p>
            <a:pPr lvl="1"/>
            <a:r>
              <a:t/>
            </a:r>
          </a:p>
          <a:p>
            <a:pPr lvl="2"/>
            <a:r>
              <a:t/>
            </a:r>
          </a:p>
          <a:p>
            <a:pPr lvl="3"/>
            <a:r>
              <a:t/>
            </a:r>
          </a:p>
          <a:p>
            <a:pPr lvl="4"/>
            <a:r>
              <a:t/>
            </a:r>
          </a:p>
        </p:txBody>
      </p:sp>
      <p:sp>
        <p:nvSpPr>
          <p:cNvPr id="116" name="Brödtext nivå ett…"/>
          <p:cNvSpPr txBox="1"/>
          <p:nvPr>
            <p:ph type="body" sz="half" idx="13"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”Framträdande citat”</a:t>
            </a:r>
          </a:p>
        </p:txBody>
      </p:sp>
      <p:sp>
        <p:nvSpPr>
          <p:cNvPr id="11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sida">
    <p:spTree>
      <p:nvGrpSpPr>
        <p:cNvPr id="1" name=""/>
        <p:cNvGrpSpPr/>
        <p:nvPr/>
      </p:nvGrpSpPr>
      <p:grpSpPr>
        <a:xfrm>
          <a:off x="0" y="0"/>
          <a:ext cx="0" cy="0"/>
          <a:chOff x="0" y="0"/>
          <a:chExt cx="0" cy="0"/>
        </a:xfrm>
      </p:grpSpPr>
      <p:sp>
        <p:nvSpPr>
          <p:cNvPr id="124" name="Bild"/>
          <p:cNvSpPr/>
          <p:nvPr>
            <p:ph type="pic" sz="quarter" idx="13"/>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Bild"/>
          <p:cNvSpPr/>
          <p:nvPr>
            <p:ph type="pic" sz="half" idx="14"/>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Bild"/>
          <p:cNvSpPr/>
          <p:nvPr>
            <p:ph type="pic" idx="15"/>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p:spTree>
      <p:nvGrpSpPr>
        <p:cNvPr id="1" name=""/>
        <p:cNvGrpSpPr/>
        <p:nvPr/>
      </p:nvGrpSpPr>
      <p:grpSpPr>
        <a:xfrm>
          <a:off x="0" y="0"/>
          <a:ext cx="0" cy="0"/>
          <a:chOff x="0" y="0"/>
          <a:chExt cx="0" cy="0"/>
        </a:xfrm>
      </p:grpSpPr>
      <p:sp>
        <p:nvSpPr>
          <p:cNvPr id="134" name="Bild"/>
          <p:cNvSpPr/>
          <p:nvPr>
            <p:ph type="pic" idx="13"/>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Diabilds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
    <p:spTree>
      <p:nvGrpSpPr>
        <p:cNvPr id="1" name=""/>
        <p:cNvGrpSpPr/>
        <p:nvPr/>
      </p:nvGrpSpPr>
      <p:grpSpPr>
        <a:xfrm>
          <a:off x="0" y="0"/>
          <a:ext cx="0" cy="0"/>
          <a:chOff x="0" y="0"/>
          <a:chExt cx="0" cy="0"/>
        </a:xfrm>
      </p:grpSpPr>
      <p:sp>
        <p:nvSpPr>
          <p:cNvPr id="142"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p:spTree>
      <p:nvGrpSpPr>
        <p:cNvPr id="1" name=""/>
        <p:cNvGrpSpPr/>
        <p:nvPr/>
      </p:nvGrpSpPr>
      <p:grpSpPr>
        <a:xfrm>
          <a:off x="0" y="0"/>
          <a:ext cx="0" cy="0"/>
          <a:chOff x="0" y="0"/>
          <a:chExt cx="0" cy="0"/>
        </a:xfrm>
      </p:grpSpPr>
      <p:sp>
        <p:nvSpPr>
          <p:cNvPr id="21" name="666699290_02_crop_3159x1892.jpg"/>
          <p:cNvSpPr/>
          <p:nvPr>
            <p:ph type="pic" idx="13"/>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stitel"/>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Presentations­titel</a:t>
            </a:r>
          </a:p>
        </p:txBody>
      </p:sp>
      <p:sp>
        <p:nvSpPr>
          <p:cNvPr id="23" name="Brödtext nivå ett…"/>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Skapare och datum</a:t>
            </a:r>
          </a:p>
          <a:p>
            <a:pPr lvl="1"/>
            <a:r>
              <a:t/>
            </a:r>
          </a:p>
          <a:p>
            <a:pPr lvl="2"/>
            <a:r>
              <a:t/>
            </a:r>
          </a:p>
          <a:p>
            <a:pPr lvl="3"/>
            <a:r>
              <a:t/>
            </a:r>
          </a:p>
          <a:p>
            <a:pPr lvl="4"/>
            <a:r>
              <a:t/>
            </a:r>
          </a:p>
        </p:txBody>
      </p:sp>
      <p:sp>
        <p:nvSpPr>
          <p:cNvPr id="24" name="Brödtext nivå ett…"/>
          <p:cNvSpPr txBox="1"/>
          <p:nvPr>
            <p:ph type="body" sz="quarter" idx="14"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Presentations­undertitel</a:t>
            </a:r>
          </a:p>
        </p:txBody>
      </p:sp>
      <p:sp>
        <p:nvSpPr>
          <p:cNvPr id="2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bild, alt.">
    <p:spTree>
      <p:nvGrpSpPr>
        <p:cNvPr id="1" name=""/>
        <p:cNvGrpSpPr/>
        <p:nvPr/>
      </p:nvGrpSpPr>
      <p:grpSpPr>
        <a:xfrm>
          <a:off x="0" y="0"/>
          <a:ext cx="0" cy="0"/>
          <a:chOff x="0" y="0"/>
          <a:chExt cx="0" cy="0"/>
        </a:xfrm>
      </p:grpSpPr>
      <p:sp>
        <p:nvSpPr>
          <p:cNvPr id="32" name="910457886_1434x1669.jpg"/>
          <p:cNvSpPr/>
          <p:nvPr>
            <p:ph type="pic" idx="13"/>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Diabildstitel"/>
          <p:cNvSpPr txBox="1"/>
          <p:nvPr>
            <p:ph type="title" hasCustomPrompt="1"/>
          </p:nvPr>
        </p:nvSpPr>
        <p:spPr>
          <a:xfrm>
            <a:off x="1206500" y="1270000"/>
            <a:ext cx="9779000" cy="5882274"/>
          </a:xfrm>
          <a:prstGeom prst="rect">
            <a:avLst/>
          </a:prstGeom>
        </p:spPr>
        <p:txBody>
          <a:bodyPr anchor="b"/>
          <a:lstStyle/>
          <a:p>
            <a:pPr/>
            <a:r>
              <a:t>Diabilds­titel</a:t>
            </a:r>
          </a:p>
        </p:txBody>
      </p:sp>
      <p:sp>
        <p:nvSpPr>
          <p:cNvPr id="34" name="Brödtext nivå ett…"/>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Diabildsundertitel</a:t>
            </a:r>
          </a:p>
          <a:p>
            <a:pPr lvl="1"/>
            <a:r>
              <a:t/>
            </a:r>
          </a:p>
          <a:p>
            <a:pPr lvl="2"/>
            <a:r>
              <a:t/>
            </a:r>
          </a:p>
          <a:p>
            <a:pPr lvl="3"/>
            <a:r>
              <a:t/>
            </a:r>
          </a:p>
          <a:p>
            <a:pPr lvl="4"/>
            <a:r>
              <a:t/>
            </a:r>
          </a:p>
        </p:txBody>
      </p:sp>
      <p:sp>
        <p:nvSpPr>
          <p:cNvPr id="35" name="Diabildsnumm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ch punkter">
    <p:spTree>
      <p:nvGrpSpPr>
        <p:cNvPr id="1" name=""/>
        <p:cNvGrpSpPr/>
        <p:nvPr/>
      </p:nvGrpSpPr>
      <p:grpSpPr>
        <a:xfrm>
          <a:off x="0" y="0"/>
          <a:ext cx="0" cy="0"/>
          <a:chOff x="0" y="0"/>
          <a:chExt cx="0" cy="0"/>
        </a:xfrm>
      </p:grpSpPr>
      <p:sp>
        <p:nvSpPr>
          <p:cNvPr id="42" name="Diabildstitel"/>
          <p:cNvSpPr txBox="1"/>
          <p:nvPr>
            <p:ph type="title" hasCustomPrompt="1"/>
          </p:nvPr>
        </p:nvSpPr>
        <p:spPr>
          <a:xfrm>
            <a:off x="1206500" y="1079500"/>
            <a:ext cx="21971000" cy="1433164"/>
          </a:xfrm>
          <a:prstGeom prst="rect">
            <a:avLst/>
          </a:prstGeom>
        </p:spPr>
        <p:txBody>
          <a:bodyPr/>
          <a:lstStyle/>
          <a:p>
            <a:pPr/>
            <a:r>
              <a:t>Diabilds­titel</a:t>
            </a:r>
          </a:p>
        </p:txBody>
      </p:sp>
      <p:sp>
        <p:nvSpPr>
          <p:cNvPr id="43" name="Brödtext nivå ett…"/>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Diabildsundertitel</a:t>
            </a:r>
          </a:p>
          <a:p>
            <a:pPr lvl="1"/>
            <a:r>
              <a:t/>
            </a:r>
          </a:p>
          <a:p>
            <a:pPr lvl="2"/>
            <a:r>
              <a:t/>
            </a:r>
          </a:p>
          <a:p>
            <a:pPr lvl="3"/>
            <a:r>
              <a:t/>
            </a:r>
          </a:p>
          <a:p>
            <a:pPr lvl="4"/>
            <a:r>
              <a:t/>
            </a:r>
          </a:p>
        </p:txBody>
      </p:sp>
      <p:sp>
        <p:nvSpPr>
          <p:cNvPr id="44" name="Brödtext nivå ett…"/>
          <p:cNvSpPr txBox="1"/>
          <p:nvPr>
            <p:ph type="body" idx="13" hasCustomPrompt="1"/>
          </p:nvPr>
        </p:nvSpPr>
        <p:spPr>
          <a:xfrm>
            <a:off x="1206500" y="4248503"/>
            <a:ext cx="21971000" cy="8256014"/>
          </a:xfrm>
          <a:prstGeom prst="rect">
            <a:avLst/>
          </a:prstGeom>
        </p:spPr>
        <p:txBody>
          <a:bodyPr numCol="1" spcCol="38100"/>
          <a:lstStyle/>
          <a:p>
            <a:pPr/>
            <a:r>
              <a:t>Diabildspunkttext</a:t>
            </a:r>
          </a:p>
        </p:txBody>
      </p:sp>
      <p:sp>
        <p:nvSpPr>
          <p:cNvPr id="45"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r">
    <p:spTree>
      <p:nvGrpSpPr>
        <p:cNvPr id="1" name=""/>
        <p:cNvGrpSpPr/>
        <p:nvPr/>
      </p:nvGrpSpPr>
      <p:grpSpPr>
        <a:xfrm>
          <a:off x="0" y="0"/>
          <a:ext cx="0" cy="0"/>
          <a:chOff x="0" y="0"/>
          <a:chExt cx="0" cy="0"/>
        </a:xfrm>
      </p:grpSpPr>
      <p:sp>
        <p:nvSpPr>
          <p:cNvPr id="52" name="Brödtext nivå ett…"/>
          <p:cNvSpPr txBox="1"/>
          <p:nvPr>
            <p:ph type="body" idx="1" hasCustomPrompt="1"/>
          </p:nvPr>
        </p:nvSpPr>
        <p:spPr>
          <a:prstGeom prst="rect">
            <a:avLst/>
          </a:prstGeom>
        </p:spPr>
        <p:txBody>
          <a:bodyPr/>
          <a:lstStyle/>
          <a:p>
            <a:pPr/>
            <a:r>
              <a:t>Diabildspunkttext</a:t>
            </a:r>
          </a:p>
          <a:p>
            <a:pPr lvl="1"/>
            <a:r>
              <a:t/>
            </a:r>
          </a:p>
          <a:p>
            <a:pPr lvl="2"/>
            <a:r>
              <a:t/>
            </a:r>
          </a:p>
          <a:p>
            <a:pPr lvl="3"/>
            <a:r>
              <a:t/>
            </a:r>
          </a:p>
          <a:p>
            <a:pPr lvl="4"/>
            <a:r>
              <a:t/>
            </a:r>
          </a:p>
        </p:txBody>
      </p:sp>
      <p:sp>
        <p:nvSpPr>
          <p:cNvPr id="53"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punkter och bild">
    <p:spTree>
      <p:nvGrpSpPr>
        <p:cNvPr id="1" name=""/>
        <p:cNvGrpSpPr/>
        <p:nvPr/>
      </p:nvGrpSpPr>
      <p:grpSpPr>
        <a:xfrm>
          <a:off x="0" y="0"/>
          <a:ext cx="0" cy="0"/>
          <a:chOff x="0" y="0"/>
          <a:chExt cx="0" cy="0"/>
        </a:xfrm>
      </p:grpSpPr>
      <p:sp>
        <p:nvSpPr>
          <p:cNvPr id="60" name="Brödtext nivå ett…"/>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Diabildsundertitel</a:t>
            </a:r>
          </a:p>
          <a:p>
            <a:pPr lvl="1"/>
            <a:r>
              <a:t/>
            </a:r>
          </a:p>
          <a:p>
            <a:pPr lvl="2"/>
            <a:r>
              <a:t/>
            </a:r>
          </a:p>
          <a:p>
            <a:pPr lvl="3"/>
            <a:r>
              <a:t/>
            </a:r>
          </a:p>
          <a:p>
            <a:pPr lvl="4"/>
            <a:r>
              <a:t/>
            </a:r>
          </a:p>
        </p:txBody>
      </p:sp>
      <p:sp>
        <p:nvSpPr>
          <p:cNvPr id="61" name="Brödtext nivå ett…"/>
          <p:cNvSpPr txBox="1"/>
          <p:nvPr>
            <p:ph type="body" sz="half" idx="13" hasCustomPrompt="1"/>
          </p:nvPr>
        </p:nvSpPr>
        <p:spPr>
          <a:xfrm>
            <a:off x="1206500" y="4248503"/>
            <a:ext cx="9779000" cy="8256631"/>
          </a:xfrm>
          <a:prstGeom prst="rect">
            <a:avLst/>
          </a:prstGeom>
        </p:spPr>
        <p:txBody>
          <a:bodyPr numCol="1" spcCol="38100"/>
          <a:lstStyle/>
          <a:p>
            <a:pPr/>
            <a:r>
              <a:t>Diabildspunkttext</a:t>
            </a:r>
          </a:p>
        </p:txBody>
      </p:sp>
      <p:sp>
        <p:nvSpPr>
          <p:cNvPr id="62" name="660384004_1290x1720.jpg"/>
          <p:cNvSpPr/>
          <p:nvPr>
            <p:ph type="pic" idx="14"/>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Diabildstitel"/>
          <p:cNvSpPr txBox="1"/>
          <p:nvPr>
            <p:ph type="title" hasCustomPrompt="1"/>
          </p:nvPr>
        </p:nvSpPr>
        <p:spPr>
          <a:xfrm>
            <a:off x="1206500" y="1079500"/>
            <a:ext cx="9779000" cy="1435100"/>
          </a:xfrm>
          <a:prstGeom prst="rect">
            <a:avLst/>
          </a:prstGeom>
        </p:spPr>
        <p:txBody>
          <a:bodyPr/>
          <a:lstStyle/>
          <a:p>
            <a:pPr/>
            <a:r>
              <a:t>Diabilds­titel</a:t>
            </a:r>
          </a:p>
        </p:txBody>
      </p:sp>
      <p:sp>
        <p:nvSpPr>
          <p:cNvPr id="64"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vsnitt">
    <p:spTree>
      <p:nvGrpSpPr>
        <p:cNvPr id="1" name=""/>
        <p:cNvGrpSpPr/>
        <p:nvPr/>
      </p:nvGrpSpPr>
      <p:grpSpPr>
        <a:xfrm>
          <a:off x="0" y="0"/>
          <a:ext cx="0" cy="0"/>
          <a:chOff x="0" y="0"/>
          <a:chExt cx="0" cy="0"/>
        </a:xfrm>
      </p:grpSpPr>
      <p:sp>
        <p:nvSpPr>
          <p:cNvPr id="71" name="Avsnittstitel"/>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Avsnittstitel</a:t>
            </a:r>
          </a:p>
        </p:txBody>
      </p:sp>
      <p:sp>
        <p:nvSpPr>
          <p:cNvPr id="72" name="Diabildsnummer"/>
          <p:cNvSpPr txBox="1"/>
          <p:nvPr>
            <p:ph type="sldNum" sz="quarter" idx="2"/>
          </p:nvPr>
        </p:nvSpPr>
        <p:spPr>
          <a:xfrm>
            <a:off x="12001500" y="13085233"/>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dast titel">
    <p:spTree>
      <p:nvGrpSpPr>
        <p:cNvPr id="1" name=""/>
        <p:cNvGrpSpPr/>
        <p:nvPr/>
      </p:nvGrpSpPr>
      <p:grpSpPr>
        <a:xfrm>
          <a:off x="0" y="0"/>
          <a:ext cx="0" cy="0"/>
          <a:chOff x="0" y="0"/>
          <a:chExt cx="0" cy="0"/>
        </a:xfrm>
      </p:grpSpPr>
      <p:sp>
        <p:nvSpPr>
          <p:cNvPr id="79" name="Diabildstitel"/>
          <p:cNvSpPr txBox="1"/>
          <p:nvPr>
            <p:ph type="title" hasCustomPrompt="1"/>
          </p:nvPr>
        </p:nvSpPr>
        <p:spPr>
          <a:xfrm>
            <a:off x="1206500" y="1079500"/>
            <a:ext cx="21971000" cy="1434950"/>
          </a:xfrm>
          <a:prstGeom prst="rect">
            <a:avLst/>
          </a:prstGeom>
        </p:spPr>
        <p:txBody>
          <a:bodyPr/>
          <a:lstStyle/>
          <a:p>
            <a:pPr/>
            <a:r>
              <a:t>Diabilds­titel</a:t>
            </a:r>
          </a:p>
        </p:txBody>
      </p:sp>
      <p:sp>
        <p:nvSpPr>
          <p:cNvPr id="80" name="Brödtext nivå ett…"/>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Diabildsundertitel</a:t>
            </a:r>
          </a:p>
          <a:p>
            <a:pPr lvl="1"/>
            <a:r>
              <a:t/>
            </a:r>
          </a:p>
          <a:p>
            <a:pPr lvl="2"/>
            <a:r>
              <a:t/>
            </a:r>
          </a:p>
          <a:p>
            <a:pPr lvl="3"/>
            <a:r>
              <a:t/>
            </a:r>
          </a:p>
          <a:p>
            <a:pPr lvl="4"/>
            <a:r>
              <a:t/>
            </a:r>
          </a:p>
        </p:txBody>
      </p:sp>
      <p:sp>
        <p:nvSpPr>
          <p:cNvPr id="8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gordning">
    <p:spTree>
      <p:nvGrpSpPr>
        <p:cNvPr id="1" name=""/>
        <p:cNvGrpSpPr/>
        <p:nvPr/>
      </p:nvGrpSpPr>
      <p:grpSpPr>
        <a:xfrm>
          <a:off x="0" y="0"/>
          <a:ext cx="0" cy="0"/>
          <a:chOff x="0" y="0"/>
          <a:chExt cx="0" cy="0"/>
        </a:xfrm>
      </p:grpSpPr>
      <p:sp>
        <p:nvSpPr>
          <p:cNvPr id="88" name="Dagordning, titel"/>
          <p:cNvSpPr txBox="1"/>
          <p:nvPr>
            <p:ph type="title" hasCustomPrompt="1"/>
          </p:nvPr>
        </p:nvSpPr>
        <p:spPr>
          <a:xfrm>
            <a:off x="1206500" y="1079500"/>
            <a:ext cx="21971000" cy="1435100"/>
          </a:xfrm>
          <a:prstGeom prst="rect">
            <a:avLst/>
          </a:prstGeom>
        </p:spPr>
        <p:txBody>
          <a:bodyPr/>
          <a:lstStyle/>
          <a:p>
            <a:pPr/>
            <a:r>
              <a:t>Dagordning, titel</a:t>
            </a:r>
          </a:p>
        </p:txBody>
      </p:sp>
      <p:sp>
        <p:nvSpPr>
          <p:cNvPr id="89" name="Brödtext nivå ett…"/>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Dagordning, undertitel</a:t>
            </a:r>
          </a:p>
          <a:p>
            <a:pPr lvl="1"/>
            <a:r>
              <a:t/>
            </a:r>
          </a:p>
          <a:p>
            <a:pPr lvl="2"/>
            <a:r>
              <a:t/>
            </a:r>
          </a:p>
          <a:p>
            <a:pPr lvl="3"/>
            <a:r>
              <a:t/>
            </a:r>
          </a:p>
          <a:p>
            <a:pPr lvl="4"/>
            <a:r>
              <a:t/>
            </a:r>
          </a:p>
        </p:txBody>
      </p:sp>
      <p:sp>
        <p:nvSpPr>
          <p:cNvPr id="90" name="Brödtext nivå ett…"/>
          <p:cNvSpPr txBox="1"/>
          <p:nvPr>
            <p:ph type="body" idx="13"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pc="-99" sz="5500"/>
            </a:lvl1pPr>
          </a:lstStyle>
          <a:p>
            <a:pPr/>
            <a:r>
              <a:t>Ämnen på dagordningen</a:t>
            </a:r>
          </a:p>
        </p:txBody>
      </p:sp>
      <p:sp>
        <p:nvSpPr>
          <p:cNvPr id="91" name="Diabilds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rödtext nivå ett…"/>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Diabildspunkttext</a:t>
            </a:r>
          </a:p>
          <a:p>
            <a:pPr lvl="1"/>
            <a:r>
              <a:t/>
            </a:r>
          </a:p>
          <a:p>
            <a:pPr lvl="2"/>
            <a:r>
              <a:t/>
            </a:r>
          </a:p>
          <a:p>
            <a:pPr lvl="3"/>
            <a:r>
              <a:t/>
            </a:r>
          </a:p>
          <a:p>
            <a:pPr lvl="4"/>
            <a:r>
              <a:t/>
            </a:r>
          </a:p>
        </p:txBody>
      </p:sp>
      <p:sp>
        <p:nvSpPr>
          <p:cNvPr id="3" name="Titel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Titeltext</a:t>
            </a:r>
          </a:p>
        </p:txBody>
      </p:sp>
      <p:sp>
        <p:nvSpPr>
          <p:cNvPr id="4" name="Diabildsnummer"/>
          <p:cNvSpPr txBox="1"/>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nbv.se" TargetMode="External"/><Relationship Id="rId3" Type="http://schemas.openxmlformats.org/officeDocument/2006/relationships/image" Target="../media/image1.tif"/><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amtal om unga &amp; narkotika"/>
          <p:cNvSpPr txBox="1"/>
          <p:nvPr>
            <p:ph type="title"/>
          </p:nvPr>
        </p:nvSpPr>
        <p:spPr>
          <a:xfrm>
            <a:off x="1206495" y="2574990"/>
            <a:ext cx="21971006" cy="4648203"/>
          </a:xfrm>
          <a:prstGeom prst="rect">
            <a:avLst/>
          </a:prstGeom>
        </p:spPr>
        <p:txBody>
          <a:bodyPr/>
          <a:lstStyle>
            <a:lvl1pPr algn="ctr">
              <a:defRPr b="0" spc="-299" sz="14800">
                <a:solidFill>
                  <a:srgbClr val="00577D"/>
                </a:solidFill>
                <a:latin typeface="Nordic Narrow Pro Light"/>
                <a:ea typeface="Nordic Narrow Pro Light"/>
                <a:cs typeface="Nordic Narrow Pro Light"/>
                <a:sym typeface="Nordic Narrow Pro Light"/>
              </a:defRPr>
            </a:lvl1pPr>
          </a:lstStyle>
          <a:p>
            <a:pPr/>
            <a:r>
              <a:t>Samtal om unga &amp; narkotika</a:t>
            </a:r>
          </a:p>
        </p:txBody>
      </p:sp>
      <p:pic>
        <p:nvPicPr>
          <p:cNvPr id="152" name="Bild" descr="Bild"/>
          <p:cNvPicPr>
            <a:picLocks noChangeAspect="1"/>
          </p:cNvPicPr>
          <p:nvPr/>
        </p:nvPicPr>
        <p:blipFill>
          <a:blip r:embed="rId2">
            <a:extLst/>
          </a:blip>
          <a:stretch>
            <a:fillRect/>
          </a:stretch>
        </p:blipFill>
        <p:spPr>
          <a:xfrm>
            <a:off x="1622565" y="979911"/>
            <a:ext cx="2586351" cy="89109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Idag ska vi prata om:…"/>
          <p:cNvSpPr txBox="1"/>
          <p:nvPr>
            <p:ph type="title"/>
          </p:nvPr>
        </p:nvSpPr>
        <p:spPr>
          <a:xfrm>
            <a:off x="5157080" y="34"/>
            <a:ext cx="13612407" cy="13690532"/>
          </a:xfrm>
          <a:prstGeom prst="rect">
            <a:avLst/>
          </a:prstGeom>
          <a:solidFill>
            <a:srgbClr val="E6EEF3"/>
          </a:solidFill>
        </p:spPr>
        <p:txBody>
          <a:bodyPr/>
          <a:lstStyle/>
          <a:p>
            <a:pPr algn="ctr" defTabSz="503555">
              <a:lnSpc>
                <a:spcPct val="100000"/>
              </a:lnSpc>
              <a:defRPr b="0" spc="0" sz="9000">
                <a:solidFill>
                  <a:srgbClr val="FFFFFF"/>
                </a:solidFill>
                <a:latin typeface="Helvetica Neue Medium"/>
                <a:ea typeface="Helvetica Neue Medium"/>
                <a:cs typeface="Helvetica Neue Medium"/>
                <a:sym typeface="Helvetica Neue Medium"/>
              </a:defRPr>
            </a:pPr>
            <a:br/>
            <a:r>
              <a:rPr>
                <a:solidFill>
                  <a:srgbClr val="00577D"/>
                </a:solidFill>
                <a:latin typeface="Nordic Narrow Pro Light"/>
                <a:ea typeface="Nordic Narrow Pro Light"/>
                <a:cs typeface="Nordic Narrow Pro Light"/>
                <a:sym typeface="Nordic Narrow Pro Light"/>
              </a:rPr>
              <a:t>Idag ska vi prata om:</a:t>
            </a:r>
            <a:endParaRPr>
              <a:solidFill>
                <a:srgbClr val="00577D"/>
              </a:solidFill>
              <a:latin typeface="Nordic Narrow Pro Light"/>
              <a:ea typeface="Nordic Narrow Pro Light"/>
              <a:cs typeface="Nordic Narrow Pro Light"/>
              <a:sym typeface="Nordic Narrow Pro Light"/>
            </a:endParaRPr>
          </a:p>
          <a:p>
            <a:pPr algn="ctr" defTabSz="503555">
              <a:lnSpc>
                <a:spcPct val="100000"/>
              </a:lnSpc>
              <a:defRPr b="0" spc="0" sz="4800">
                <a:solidFill>
                  <a:srgbClr val="00577D"/>
                </a:solidFill>
                <a:latin typeface="Nordic Narrow Pro Light"/>
                <a:ea typeface="Nordic Narrow Pro Light"/>
                <a:cs typeface="Nordic Narrow Pro Light"/>
                <a:sym typeface="Nordic Narrow Pro Light"/>
              </a:defRPr>
            </a:pPr>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Presentation av oss</a:t>
            </a:r>
            <a:br/>
            <a:endParaRPr sz="2400"/>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Hur ser situationen ut?</a:t>
            </a:r>
            <a:br/>
            <a:endParaRPr sz="2400"/>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Erik Leijonmarck: </a:t>
            </a:r>
            <a:br/>
            <a:r>
              <a:rPr>
                <a:latin typeface="FreightSans Pro Medium"/>
                <a:ea typeface="FreightSans Pro Medium"/>
                <a:cs typeface="FreightSans Pro Medium"/>
                <a:sym typeface="FreightSans Pro Medium"/>
              </a:rPr>
              <a:t>Hur förebygger vi att unga använder narkotika? </a:t>
            </a:r>
            <a:br>
              <a:rPr>
                <a:latin typeface="FreightSans Pro Medium"/>
                <a:ea typeface="FreightSans Pro Medium"/>
                <a:cs typeface="FreightSans Pro Medium"/>
                <a:sym typeface="FreightSans Pro Medium"/>
              </a:rPr>
            </a:br>
            <a:r>
              <a:rPr>
                <a:latin typeface="FreightSans Pro Medium"/>
                <a:ea typeface="FreightSans Pro Medium"/>
                <a:cs typeface="FreightSans Pro Medium"/>
                <a:sym typeface="FreightSans Pro Medium"/>
              </a:rPr>
              <a:t>Vad gör vi om det ändå händer?</a:t>
            </a:r>
            <a:endParaRPr>
              <a:latin typeface="FreightSans Pro Medium"/>
              <a:ea typeface="FreightSans Pro Medium"/>
              <a:cs typeface="FreightSans Pro Medium"/>
              <a:sym typeface="FreightSans Pro Medium"/>
            </a:endParaRPr>
          </a:p>
          <a:p>
            <a:pPr algn="ctr" defTabSz="503555">
              <a:lnSpc>
                <a:spcPct val="100000"/>
              </a:lnSpc>
              <a:defRPr b="0" spc="0" sz="2400">
                <a:solidFill>
                  <a:srgbClr val="00577D"/>
                </a:solidFill>
                <a:latin typeface="FreightSans Pro Medium"/>
                <a:ea typeface="FreightSans Pro Medium"/>
                <a:cs typeface="FreightSans Pro Medium"/>
                <a:sym typeface="FreightSans Pro Medium"/>
              </a:defRPr>
            </a:pPr>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Tillsammans:</a:t>
            </a:r>
          </a:p>
          <a:p>
            <a:pPr algn="ctr" defTabSz="503555">
              <a:lnSpc>
                <a:spcPct val="100000"/>
              </a:lnSpc>
              <a:defRPr b="0" spc="0" sz="4800">
                <a:solidFill>
                  <a:srgbClr val="00577D"/>
                </a:solidFill>
                <a:latin typeface="FreightSans Pro Medium"/>
                <a:ea typeface="FreightSans Pro Medium"/>
                <a:cs typeface="FreightSans Pro Medium"/>
                <a:sym typeface="FreightSans Pro Medium"/>
              </a:defRPr>
            </a:pPr>
            <a:r>
              <a:t>Vad kan vi göra tillsammans? </a:t>
            </a:r>
            <a:br/>
            <a:r>
              <a:t>Vilket stöd kan vi få?</a:t>
            </a:r>
          </a:p>
          <a:p>
            <a:pPr algn="ctr" defTabSz="503555">
              <a:lnSpc>
                <a:spcPct val="100000"/>
              </a:lnSpc>
              <a:defRPr b="0" spc="0" sz="2400">
                <a:solidFill>
                  <a:srgbClr val="00577D"/>
                </a:solidFill>
                <a:latin typeface="FreightSans Pro Medium"/>
                <a:ea typeface="FreightSans Pro Medium"/>
                <a:cs typeface="FreightSans Pro Medium"/>
                <a:sym typeface="FreightSans Pro Medium"/>
              </a:defRPr>
            </a:pPr>
          </a:p>
          <a:p>
            <a:pPr algn="ctr" defTabSz="503555">
              <a:lnSpc>
                <a:spcPct val="100000"/>
              </a:lnSpc>
              <a:defRPr b="0" spc="0" sz="4800">
                <a:solidFill>
                  <a:srgbClr val="00577D"/>
                </a:solidFill>
                <a:latin typeface="FreightSans Pro Bold"/>
                <a:ea typeface="FreightSans Pro Bold"/>
                <a:cs typeface="FreightSans Pro Bold"/>
                <a:sym typeface="FreightSans Pro Bold"/>
              </a:defRPr>
            </a:pPr>
            <a:r>
              <a:t>Avslut</a:t>
            </a:r>
          </a:p>
        </p:txBody>
      </p:sp>
      <p:pic>
        <p:nvPicPr>
          <p:cNvPr id="155" name="Bild" descr="Bild"/>
          <p:cNvPicPr>
            <a:picLocks noChangeAspect="1"/>
          </p:cNvPicPr>
          <p:nvPr/>
        </p:nvPicPr>
        <p:blipFill>
          <a:blip r:embed="rId2">
            <a:extLst/>
          </a:blip>
          <a:stretch>
            <a:fillRect/>
          </a:stretch>
        </p:blipFill>
        <p:spPr>
          <a:xfrm>
            <a:off x="1622565" y="979911"/>
            <a:ext cx="2586351" cy="89109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Hur ser situationen ut?…"/>
          <p:cNvSpPr txBox="1"/>
          <p:nvPr>
            <p:ph type="title"/>
          </p:nvPr>
        </p:nvSpPr>
        <p:spPr>
          <a:xfrm>
            <a:off x="-37976" y="34"/>
            <a:ext cx="13612408" cy="13690532"/>
          </a:xfrm>
          <a:prstGeom prst="rect">
            <a:avLst/>
          </a:prstGeom>
          <a:solidFill>
            <a:srgbClr val="E6EEF3"/>
          </a:solidFill>
        </p:spPr>
        <p:txBody>
          <a:bodyPr/>
          <a:lstStyle/>
          <a:p>
            <a:pPr algn="ctr" defTabSz="429259">
              <a:lnSpc>
                <a:spcPct val="100000"/>
              </a:lnSpc>
              <a:defRPr b="0" spc="0" sz="7600">
                <a:solidFill>
                  <a:srgbClr val="FFFFFF"/>
                </a:solidFill>
                <a:latin typeface="Helvetica Neue Medium"/>
                <a:ea typeface="Helvetica Neue Medium"/>
                <a:cs typeface="Helvetica Neue Medium"/>
                <a:sym typeface="Helvetica Neue Medium"/>
              </a:defRPr>
            </a:pPr>
            <a:br/>
          </a:p>
          <a:p>
            <a:pPr algn="ctr" defTabSz="429259">
              <a:lnSpc>
                <a:spcPct val="100000"/>
              </a:lnSpc>
              <a:defRPr b="0" spc="0" sz="7600">
                <a:solidFill>
                  <a:srgbClr val="00577D"/>
                </a:solidFill>
                <a:latin typeface="Nordic Narrow Pro Light"/>
                <a:ea typeface="Nordic Narrow Pro Light"/>
                <a:cs typeface="Nordic Narrow Pro Light"/>
                <a:sym typeface="Nordic Narrow Pro Light"/>
              </a:defRPr>
            </a:pPr>
            <a:r>
              <a:t>Hur ser situationen ut?</a:t>
            </a: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br>
              <a:rPr sz="7600">
                <a:latin typeface="Nordic Narrow Pro Light"/>
                <a:ea typeface="Nordic Narrow Pro Light"/>
                <a:cs typeface="Nordic Narrow Pro Light"/>
                <a:sym typeface="Nordic Narrow Pro Light"/>
              </a:rPr>
            </a:br>
            <a:r>
              <a:t>Det diskuteras mycket kring narkotika </a:t>
            </a:r>
            <a:br/>
            <a:r>
              <a:t>och inte minst om cannabis. </a:t>
            </a: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r>
              <a:t>Färre unga än tidigare ser risker med att använda cannabis </a:t>
            </a:r>
            <a:br/>
            <a:r>
              <a:t>och starka intressen ligger bakom att vi nu ser cannabis </a:t>
            </a:r>
            <a:br/>
            <a:r>
              <a:t>i TV-serier och produkter som vi använder i vår vardag. </a:t>
            </a:r>
            <a:br/>
            <a:r>
              <a:t>Det riskerar att förändra synen på cannabis som en drog </a:t>
            </a:r>
            <a:br/>
            <a:r>
              <a:t>och kan leda till att fler testar.   </a:t>
            </a: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20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Bold"/>
                <a:ea typeface="FreightSans Pro Bold"/>
                <a:cs typeface="FreightSans Pro Bold"/>
                <a:sym typeface="FreightSans Pro Bold"/>
              </a:defRPr>
            </a:pPr>
          </a:p>
        </p:txBody>
      </p:sp>
      <p:pic>
        <p:nvPicPr>
          <p:cNvPr id="158" name="Bild" descr="Bild"/>
          <p:cNvPicPr>
            <a:picLocks noChangeAspect="1"/>
          </p:cNvPicPr>
          <p:nvPr/>
        </p:nvPicPr>
        <p:blipFill>
          <a:blip r:embed="rId2">
            <a:extLst/>
          </a:blip>
          <a:srcRect l="4505" t="4505" r="4505" b="4505"/>
          <a:stretch>
            <a:fillRect/>
          </a:stretch>
        </p:blipFill>
        <p:spPr>
          <a:xfrm>
            <a:off x="13604067" y="-324140"/>
            <a:ext cx="10773182" cy="143642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amtidigt har Sverige nationellt en låg  narkotikakonsumtion i jämförelse med  många andra länder och vi ser ingen  stor förändring eller uppgång hos unga, än.…"/>
          <p:cNvSpPr txBox="1"/>
          <p:nvPr>
            <p:ph type="title"/>
          </p:nvPr>
        </p:nvSpPr>
        <p:spPr>
          <a:xfrm>
            <a:off x="8826" y="34"/>
            <a:ext cx="13612408" cy="13690532"/>
          </a:xfrm>
          <a:prstGeom prst="rect">
            <a:avLst/>
          </a:prstGeom>
          <a:solidFill>
            <a:srgbClr val="E6EEF3"/>
          </a:solidFill>
        </p:spPr>
        <p:txBody>
          <a:bodyPr/>
          <a:lstStyle/>
          <a:p>
            <a:pPr algn="ctr" defTabSz="429259">
              <a:lnSpc>
                <a:spcPct val="100000"/>
              </a:lnSpc>
              <a:defRPr b="0" spc="0" sz="7600">
                <a:solidFill>
                  <a:srgbClr val="FFFFFF"/>
                </a:solidFill>
                <a:latin typeface="Helvetica Neue Medium"/>
                <a:ea typeface="Helvetica Neue Medium"/>
                <a:cs typeface="Helvetica Neue Medium"/>
                <a:sym typeface="Helvetica Neue Medium"/>
              </a:defRPr>
            </a:pPr>
          </a:p>
          <a:p>
            <a:pPr algn="ctr" defTabSz="429259">
              <a:lnSpc>
                <a:spcPct val="100000"/>
              </a:lnSpc>
              <a:defRPr b="0" spc="0" sz="7600">
                <a:solidFill>
                  <a:srgbClr val="00577D"/>
                </a:solidFill>
                <a:latin typeface="Helvetica Neue Medium"/>
                <a:ea typeface="Helvetica Neue Medium"/>
                <a:cs typeface="Helvetica Neue Medium"/>
                <a:sym typeface="Helvetica Neue Medium"/>
              </a:defRPr>
            </a:p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r>
              <a:t>Samtidigt har Sverige nationellt en låg </a:t>
            </a:r>
            <a:br/>
            <a:r>
              <a:t>narkotikakonsumtion i jämförelse med </a:t>
            </a:r>
            <a:br/>
            <a:r>
              <a:t>många andra länder och vi ser ingen </a:t>
            </a:r>
            <a:br/>
            <a:r>
              <a:t>stor förändring eller uppgång hos unga, än.</a:t>
            </a: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20000"/>
              </a:lnSpc>
              <a:defRPr b="0" spc="0" sz="4100">
                <a:solidFill>
                  <a:srgbClr val="00577D"/>
                </a:solidFill>
                <a:latin typeface="FreightSans Pro Bold"/>
                <a:ea typeface="FreightSans Pro Bold"/>
                <a:cs typeface="FreightSans Pro Bold"/>
                <a:sym typeface="FreightSans Pro Bold"/>
              </a:defRPr>
            </a:pPr>
            <a:r>
              <a:t>3 %</a:t>
            </a:r>
            <a:r>
              <a:rPr>
                <a:latin typeface="FreightSans Pro Medium"/>
                <a:ea typeface="FreightSans Pro Medium"/>
                <a:cs typeface="FreightSans Pro Medium"/>
                <a:sym typeface="FreightSans Pro Medium"/>
              </a:rPr>
              <a:t> </a:t>
            </a:r>
            <a:r>
              <a:t>av befolkningen</a:t>
            </a:r>
            <a:r>
              <a:rPr>
                <a:latin typeface="FreightSans Pro Medium"/>
                <a:ea typeface="FreightSans Pro Medium"/>
                <a:cs typeface="FreightSans Pro Medium"/>
                <a:sym typeface="FreightSans Pro Medium"/>
              </a:rPr>
              <a:t> </a:t>
            </a:r>
            <a:br>
              <a:rPr>
                <a:latin typeface="FreightSans Pro Medium"/>
                <a:ea typeface="FreightSans Pro Medium"/>
                <a:cs typeface="FreightSans Pro Medium"/>
                <a:sym typeface="FreightSans Pro Medium"/>
              </a:rPr>
            </a:br>
            <a:r>
              <a:rPr>
                <a:latin typeface="FreightSans Pro Medium"/>
                <a:ea typeface="FreightSans Pro Medium"/>
                <a:cs typeface="FreightSans Pro Medium"/>
                <a:sym typeface="FreightSans Pro Medium"/>
              </a:rPr>
              <a:t>har använt cannabis de senaste 12 månaderna</a:t>
            </a:r>
            <a:endParaRPr>
              <a:latin typeface="FreightSans Pro Medium"/>
              <a:ea typeface="FreightSans Pro Medium"/>
              <a:cs typeface="FreightSans Pro Medium"/>
              <a:sym typeface="FreightSans Pro Medium"/>
            </a:endParaR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20000"/>
              </a:lnSpc>
              <a:defRPr b="0" spc="0" sz="4100">
                <a:solidFill>
                  <a:srgbClr val="00577D"/>
                </a:solidFill>
                <a:latin typeface="FreightSans Pro Medium"/>
                <a:ea typeface="FreightSans Pro Medium"/>
                <a:cs typeface="FreightSans Pro Medium"/>
                <a:sym typeface="FreightSans Pro Medium"/>
              </a:defRPr>
            </a:pPr>
            <a:r>
              <a:t>och bland ungdomar är siffran </a:t>
            </a:r>
            <a:br/>
            <a:r>
              <a:rPr>
                <a:latin typeface="FreightSans Pro Bold"/>
                <a:ea typeface="FreightSans Pro Bold"/>
                <a:cs typeface="FreightSans Pro Bold"/>
                <a:sym typeface="FreightSans Pro Bold"/>
              </a:rPr>
              <a:t>5 % för flickor </a:t>
            </a:r>
            <a:r>
              <a:t>och </a:t>
            </a:r>
            <a:r>
              <a:rPr>
                <a:latin typeface="FreightSans Pro Bold"/>
                <a:ea typeface="FreightSans Pro Bold"/>
                <a:cs typeface="FreightSans Pro Bold"/>
                <a:sym typeface="FreightSans Pro Bold"/>
              </a:rPr>
              <a:t>7 % för pojkar</a:t>
            </a:r>
            <a:r>
              <a:t>.</a:t>
            </a: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2000">
                <a:solidFill>
                  <a:srgbClr val="00577D"/>
                </a:solidFill>
                <a:latin typeface="FreightSans Pro Medium"/>
                <a:ea typeface="FreightSans Pro Medium"/>
                <a:cs typeface="FreightSans Pro Medium"/>
                <a:sym typeface="FreightSans Pro Medium"/>
              </a:defRPr>
            </a:pPr>
          </a:p>
          <a:p>
            <a:pPr algn="ctr" defTabSz="429259">
              <a:lnSpc>
                <a:spcPct val="100000"/>
              </a:lnSpc>
              <a:defRPr b="0" spc="0" sz="4100">
                <a:solidFill>
                  <a:srgbClr val="00577D"/>
                </a:solidFill>
                <a:latin typeface="FreightSans Pro Bold"/>
                <a:ea typeface="FreightSans Pro Bold"/>
                <a:cs typeface="FreightSans Pro Bold"/>
                <a:sym typeface="FreightSans Pro Bold"/>
              </a:defRPr>
            </a:pPr>
          </a:p>
        </p:txBody>
      </p:sp>
      <p:pic>
        <p:nvPicPr>
          <p:cNvPr id="161" name="Bild" descr="Bild"/>
          <p:cNvPicPr>
            <a:picLocks noChangeAspect="1"/>
          </p:cNvPicPr>
          <p:nvPr/>
        </p:nvPicPr>
        <p:blipFill>
          <a:blip r:embed="rId2">
            <a:extLst/>
          </a:blip>
          <a:srcRect l="18398" t="171" r="240" b="171"/>
          <a:stretch>
            <a:fillRect/>
          </a:stretch>
        </p:blipFill>
        <p:spPr>
          <a:xfrm>
            <a:off x="13578019" y="-1"/>
            <a:ext cx="15785305" cy="1371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Erik Leijonmarck har arbetat med narkotikafrågor i  många år och skrivit boken Droghandboken  - en guide för föräldrar och andra nyfikna.…"/>
          <p:cNvSpPr txBox="1"/>
          <p:nvPr>
            <p:ph type="title" idx="4294967295"/>
          </p:nvPr>
        </p:nvSpPr>
        <p:spPr>
          <a:xfrm>
            <a:off x="557071" y="3407650"/>
            <a:ext cx="10669987" cy="8934909"/>
          </a:xfrm>
          <a:prstGeom prst="rect">
            <a:avLst/>
          </a:prstGeom>
        </p:spPr>
        <p:txBody>
          <a:bodyPr anchor="b"/>
          <a:lstStyle/>
          <a:p>
            <a:pPr defTabSz="1365468">
              <a:lnSpc>
                <a:spcPct val="120000"/>
              </a:lnSpc>
              <a:defRPr b="0" spc="-100" sz="3900">
                <a:solidFill>
                  <a:srgbClr val="00577D"/>
                </a:solidFill>
                <a:latin typeface="FreightSans Pro Medium"/>
                <a:ea typeface="FreightSans Pro Medium"/>
                <a:cs typeface="FreightSans Pro Medium"/>
                <a:sym typeface="FreightSans Pro Medium"/>
              </a:defRPr>
            </a:pPr>
            <a:r>
              <a:t>Erik Leijonmarck har arbetat med narkotikafrågor i </a:t>
            </a:r>
            <a:br/>
            <a:r>
              <a:t>många år och skrivit boken </a:t>
            </a:r>
            <a:r>
              <a:rPr i="1">
                <a:latin typeface="FreightSans Pro Bold"/>
                <a:ea typeface="FreightSans Pro Bold"/>
                <a:cs typeface="FreightSans Pro Bold"/>
                <a:sym typeface="FreightSans Pro Bold"/>
              </a:rPr>
              <a:t>Droghandboken</a:t>
            </a:r>
            <a:r>
              <a:rPr i="1"/>
              <a:t> </a:t>
            </a:r>
            <a:br>
              <a:rPr i="1"/>
            </a:br>
            <a:r>
              <a:rPr i="1" sz="3300">
                <a:latin typeface="FreightSans Pro Bold"/>
                <a:ea typeface="FreightSans Pro Bold"/>
                <a:cs typeface="FreightSans Pro Bold"/>
                <a:sym typeface="FreightSans Pro Bold"/>
              </a:rPr>
              <a:t>- en guide för föräldrar och andra nyfikna. </a:t>
            </a:r>
            <a:endParaRPr spc="-78"/>
          </a:p>
          <a:p>
            <a:pPr defTabSz="1365468">
              <a:lnSpc>
                <a:spcPct val="120000"/>
              </a:lnSpc>
              <a:defRPr b="0" spc="-78" sz="3900">
                <a:solidFill>
                  <a:srgbClr val="00577D"/>
                </a:solidFill>
                <a:latin typeface="FreightSans Pro Medium"/>
                <a:ea typeface="FreightSans Pro Medium"/>
                <a:cs typeface="FreightSans Pro Medium"/>
                <a:sym typeface="FreightSans Pro Medium"/>
              </a:defRPr>
            </a:pPr>
          </a:p>
          <a:p>
            <a:pPr defTabSz="1365468">
              <a:lnSpc>
                <a:spcPct val="120000"/>
              </a:lnSpc>
              <a:defRPr b="0" spc="-100" sz="3900">
                <a:solidFill>
                  <a:srgbClr val="00577D"/>
                </a:solidFill>
                <a:latin typeface="FreightSans Pro Medium"/>
                <a:ea typeface="FreightSans Pro Medium"/>
                <a:cs typeface="FreightSans Pro Medium"/>
                <a:sym typeface="FreightSans Pro Medium"/>
              </a:defRPr>
            </a:pPr>
            <a:r>
              <a:t>Vi ska få lyssna på när Erik berättar hur man som förälder kan arbeta förebyggande, vad man gör om man misstänker att ens barn eller elev använder narkotika och vanliga argument och motargument.</a:t>
            </a:r>
            <a:endParaRPr spc="-78"/>
          </a:p>
          <a:p>
            <a:pPr defTabSz="1365468">
              <a:lnSpc>
                <a:spcPct val="120000"/>
              </a:lnSpc>
              <a:defRPr b="0" spc="-100" sz="3900">
                <a:solidFill>
                  <a:srgbClr val="00577D"/>
                </a:solidFill>
                <a:latin typeface="FreightSans Pro Medium"/>
                <a:ea typeface="FreightSans Pro Medium"/>
                <a:cs typeface="FreightSans Pro Medium"/>
                <a:sym typeface="FreightSans Pro Medium"/>
              </a:defRPr>
            </a:pPr>
            <a:br>
              <a:rPr spc="-78"/>
            </a:br>
            <a:endParaRPr spc="-78"/>
          </a:p>
          <a:p>
            <a:pPr defTabSz="1365468">
              <a:lnSpc>
                <a:spcPct val="120000"/>
              </a:lnSpc>
              <a:defRPr b="0" spc="-44" sz="2200">
                <a:solidFill>
                  <a:srgbClr val="00577D"/>
                </a:solidFill>
                <a:latin typeface="FreightSans Pro Medium"/>
                <a:ea typeface="FreightSans Pro Medium"/>
                <a:cs typeface="FreightSans Pro Medium"/>
                <a:sym typeface="FreightSans Pro Medium"/>
              </a:defRPr>
            </a:pPr>
          </a:p>
          <a:p>
            <a:pPr defTabSz="1365468">
              <a:defRPr b="0" spc="-44" sz="2200">
                <a:solidFill>
                  <a:srgbClr val="00577D"/>
                </a:solidFill>
                <a:latin typeface="FreightSans Pro Medium"/>
                <a:ea typeface="FreightSans Pro Medium"/>
                <a:cs typeface="FreightSans Pro Medium"/>
                <a:sym typeface="FreightSans Pro Medium"/>
              </a:defRPr>
            </a:pPr>
          </a:p>
          <a:p>
            <a:pPr defTabSz="1365468">
              <a:defRPr b="0" spc="-44" sz="2200">
                <a:solidFill>
                  <a:srgbClr val="00577D"/>
                </a:solidFill>
                <a:latin typeface="FreightSans Pro Medium"/>
                <a:ea typeface="FreightSans Pro Medium"/>
                <a:cs typeface="FreightSans Pro Medium"/>
                <a:sym typeface="FreightSans Pro Medium"/>
              </a:defRPr>
            </a:pPr>
          </a:p>
          <a:p>
            <a:pPr defTabSz="1365468">
              <a:defRPr b="0" spc="-44" sz="2200">
                <a:solidFill>
                  <a:srgbClr val="00577D"/>
                </a:solidFill>
                <a:latin typeface="FreightSans Pro Medium"/>
                <a:ea typeface="FreightSans Pro Medium"/>
                <a:cs typeface="FreightSans Pro Medium"/>
                <a:sym typeface="FreightSans Pro Medium"/>
              </a:defRPr>
            </a:pPr>
          </a:p>
        </p:txBody>
      </p:sp>
      <p:sp>
        <p:nvSpPr>
          <p:cNvPr id="164" name="Rektangel"/>
          <p:cNvSpPr/>
          <p:nvPr/>
        </p:nvSpPr>
        <p:spPr>
          <a:xfrm>
            <a:off x="-3170" y="980677"/>
            <a:ext cx="11480948" cy="1270003"/>
          </a:xfrm>
          <a:prstGeom prst="rect">
            <a:avLst/>
          </a:prstGeom>
          <a:solidFill>
            <a:srgbClr val="00577D"/>
          </a:solidFill>
          <a:ln w="12700">
            <a:miter lim="400000"/>
          </a:ln>
        </p:spPr>
        <p:txBody>
          <a:bodyPr lIns="50800" tIns="50800" rIns="50800" bIns="50800" anchor="ctr"/>
          <a:lstStyle/>
          <a:p>
            <a:pPr algn="ctr" defTabSz="825500">
              <a:lnSpc>
                <a:spcPct val="100000"/>
              </a:lnSpc>
              <a:spcBef>
                <a:spcPts val="0"/>
              </a:spcBef>
              <a:defRPr sz="3200">
                <a:solidFill>
                  <a:srgbClr val="00577D"/>
                </a:solidFill>
                <a:latin typeface="Helvetica Neue Medium"/>
                <a:ea typeface="Helvetica Neue Medium"/>
                <a:cs typeface="Helvetica Neue Medium"/>
                <a:sym typeface="Helvetica Neue Medium"/>
              </a:defRPr>
            </a:pPr>
          </a:p>
        </p:txBody>
      </p:sp>
      <p:sp>
        <p:nvSpPr>
          <p:cNvPr id="165" name="Erik Leijonmarck  Författare till Droghandboken"/>
          <p:cNvSpPr txBox="1"/>
          <p:nvPr/>
        </p:nvSpPr>
        <p:spPr>
          <a:xfrm>
            <a:off x="227461" y="1202928"/>
            <a:ext cx="11329207"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latin typeface="Nordic Narrow Pro Bold"/>
                <a:ea typeface="Nordic Narrow Pro Bold"/>
                <a:cs typeface="Nordic Narrow Pro Bold"/>
                <a:sym typeface="Nordic Narrow Pro Bold"/>
              </a:defRPr>
            </a:pPr>
            <a:r>
              <a:t>Erik Leijonmarck  </a:t>
            </a:r>
            <a:r>
              <a:rPr>
                <a:latin typeface="Nordic Narrow Pro Light"/>
                <a:ea typeface="Nordic Narrow Pro Light"/>
                <a:cs typeface="Nordic Narrow Pro Light"/>
                <a:sym typeface="Nordic Narrow Pro Light"/>
              </a:rPr>
              <a:t>Författare till Droghandboken</a:t>
            </a:r>
          </a:p>
        </p:txBody>
      </p:sp>
      <p:grpSp>
        <p:nvGrpSpPr>
          <p:cNvPr id="168" name="Starta…"/>
          <p:cNvGrpSpPr/>
          <p:nvPr/>
        </p:nvGrpSpPr>
        <p:grpSpPr>
          <a:xfrm>
            <a:off x="4059124" y="9157809"/>
            <a:ext cx="3356360" cy="3290363"/>
            <a:chOff x="0" y="0"/>
            <a:chExt cx="3356359" cy="3290361"/>
          </a:xfrm>
        </p:grpSpPr>
        <p:sp>
          <p:nvSpPr>
            <p:cNvPr id="166" name="Oval"/>
            <p:cNvSpPr/>
            <p:nvPr/>
          </p:nvSpPr>
          <p:spPr>
            <a:xfrm>
              <a:off x="0" y="0"/>
              <a:ext cx="3356360" cy="3290362"/>
            </a:xfrm>
            <a:prstGeom prst="ellipse">
              <a:avLst/>
            </a:prstGeom>
            <a:solidFill>
              <a:srgbClr val="299BEB"/>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p>
          </p:txBody>
        </p:sp>
        <p:sp>
          <p:nvSpPr>
            <p:cNvPr id="167" name="Starta…"/>
            <p:cNvSpPr txBox="1"/>
            <p:nvPr/>
          </p:nvSpPr>
          <p:spPr>
            <a:xfrm>
              <a:off x="491527" y="575904"/>
              <a:ext cx="2373305" cy="2138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Starta </a:t>
              </a:r>
            </a:p>
            <a:p>
              <a:pPr algn="ctr" defTabSz="825500">
                <a:lnSpc>
                  <a:spcPct val="100000"/>
                </a:lnSpc>
                <a:spcBef>
                  <a:spcPts val="0"/>
                </a:spcBef>
                <a:defRPr sz="7000">
                  <a:solidFill>
                    <a:srgbClr val="FFFFFF"/>
                  </a:solidFill>
                  <a:latin typeface="FreightSans Pro Medium"/>
                  <a:ea typeface="FreightSans Pro Medium"/>
                  <a:cs typeface="FreightSans Pro Medium"/>
                  <a:sym typeface="FreightSans Pro Medium"/>
                </a:defRPr>
              </a:pPr>
              <a:r>
                <a:t>filmen</a:t>
              </a:r>
            </a:p>
          </p:txBody>
        </p:sp>
      </p:grpSp>
      <p:pic>
        <p:nvPicPr>
          <p:cNvPr id="169" name="Erik.jpg" descr="Erik.jpg"/>
          <p:cNvPicPr>
            <a:picLocks noChangeAspect="1"/>
          </p:cNvPicPr>
          <p:nvPr/>
        </p:nvPicPr>
        <p:blipFill>
          <a:blip r:embed="rId2">
            <a:extLst/>
          </a:blip>
          <a:srcRect l="29713" t="0" r="0" b="0"/>
          <a:stretch>
            <a:fillRect/>
          </a:stretch>
        </p:blipFill>
        <p:spPr>
          <a:xfrm>
            <a:off x="12534207" y="61830"/>
            <a:ext cx="14401250" cy="1365953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Fundera tillsammans kring:…"/>
          <p:cNvSpPr txBox="1"/>
          <p:nvPr>
            <p:ph type="title"/>
          </p:nvPr>
        </p:nvSpPr>
        <p:spPr>
          <a:xfrm>
            <a:off x="8826" y="34"/>
            <a:ext cx="13612408" cy="13690532"/>
          </a:xfrm>
          <a:prstGeom prst="rect">
            <a:avLst/>
          </a:prstGeom>
          <a:solidFill>
            <a:srgbClr val="E6EEF3"/>
          </a:solidFill>
        </p:spPr>
        <p:txBody>
          <a:bodyPr/>
          <a:lstStyle/>
          <a:p>
            <a:pPr algn="ctr" defTabSz="300481">
              <a:lnSpc>
                <a:spcPct val="100000"/>
              </a:lnSpc>
              <a:defRPr b="0" spc="0" sz="5369">
                <a:solidFill>
                  <a:srgbClr val="FFFFFF"/>
                </a:solidFill>
                <a:latin typeface="Helvetica Neue Medium"/>
                <a:ea typeface="Helvetica Neue Medium"/>
                <a:cs typeface="Helvetica Neue Medium"/>
                <a:sym typeface="Helvetica Neue Medium"/>
              </a:defRPr>
            </a:pPr>
          </a:p>
          <a:p>
            <a:pPr algn="ctr" defTabSz="300481">
              <a:lnSpc>
                <a:spcPct val="100000"/>
              </a:lnSpc>
              <a:defRPr b="0" spc="0" sz="5369">
                <a:solidFill>
                  <a:srgbClr val="FFFFFF"/>
                </a:solidFill>
                <a:latin typeface="Helvetica Neue Medium"/>
                <a:ea typeface="Helvetica Neue Medium"/>
                <a:cs typeface="Helvetica Neue Medium"/>
                <a:sym typeface="Helvetica Neue Medium"/>
              </a:defRPr>
            </a:pPr>
          </a:p>
          <a:p>
            <a:pPr algn="ctr" defTabSz="300481">
              <a:lnSpc>
                <a:spcPct val="120000"/>
              </a:lnSpc>
              <a:defRPr b="0" spc="0" sz="5369">
                <a:solidFill>
                  <a:srgbClr val="00577D"/>
                </a:solidFill>
                <a:latin typeface="Nordic Narrow Pro Light"/>
                <a:ea typeface="Nordic Narrow Pro Light"/>
                <a:cs typeface="Nordic Narrow Pro Light"/>
                <a:sym typeface="Nordic Narrow Pro Light"/>
              </a:defRPr>
            </a:pPr>
            <a:r>
              <a:t>Fundera tillsammans kring:</a:t>
            </a: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br>
              <a:rPr sz="5369">
                <a:latin typeface="Nordic Narrow Pro Light"/>
                <a:ea typeface="Nordic Narrow Pro Light"/>
                <a:cs typeface="Nordic Narrow Pro Light"/>
                <a:sym typeface="Nordic Narrow Pro Light"/>
              </a:rPr>
            </a:br>
            <a:r>
              <a:t>- Vilka viktiga vuxna har ungdomar omkring sig? </a:t>
            </a:r>
            <a:br/>
            <a:r>
              <a:t>På vilka sätt kan de hjälpa till att </a:t>
            </a:r>
            <a:br/>
            <a:r>
              <a:t>förebygga att unga använder narkotika?</a:t>
            </a:r>
            <a:b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r>
              <a:t>- Hur kan föräldrar eller andra vuxna bidra till att </a:t>
            </a:r>
            <a:br/>
            <a:r>
              <a:t>unga vågar prata om sådant som är svårt eller känsligt?</a:t>
            </a:r>
            <a:b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r>
              <a:t>- Hur skulle ni vilja att en förälder agerar om de ser </a:t>
            </a:r>
            <a:br/>
            <a:r>
              <a:t>eller misstänker att ditt barn använde narkotika? </a:t>
            </a: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r>
              <a:t>Vill ni att de hör av sig? </a:t>
            </a: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r>
              <a:t>- Känner ni er trygga i era svar om ni möter argument </a:t>
            </a:r>
            <a:br/>
            <a:r>
              <a:t>från era barn eller elever? Om inte, vad kan man svara som </a:t>
            </a:r>
            <a:br/>
            <a:r>
              <a:t>förälder för att vara tydlig mot sina barn?</a:t>
            </a:r>
          </a:p>
          <a:p>
            <a:pPr algn="ctr" defTabSz="300481">
              <a:lnSpc>
                <a:spcPct val="120000"/>
              </a:lnSpc>
              <a:defRPr b="0" spc="0" sz="2912">
                <a:solidFill>
                  <a:srgbClr val="00577D"/>
                </a:solidFill>
                <a:latin typeface="FreightSans Pro Medium"/>
                <a:ea typeface="FreightSans Pro Medium"/>
                <a:cs typeface="FreightSans Pro Medium"/>
                <a:sym typeface="FreightSans Pro Medium"/>
              </a:defRPr>
            </a:pPr>
          </a:p>
          <a:p>
            <a:pPr algn="ctr" defTabSz="300481">
              <a:lnSpc>
                <a:spcPct val="100000"/>
              </a:lnSpc>
              <a:defRPr b="0" spc="0" sz="2912">
                <a:solidFill>
                  <a:srgbClr val="00577D"/>
                </a:solidFill>
                <a:latin typeface="FreightSans Pro Medium"/>
                <a:ea typeface="FreightSans Pro Medium"/>
                <a:cs typeface="FreightSans Pro Medium"/>
                <a:sym typeface="FreightSans Pro Medium"/>
              </a:defRPr>
            </a:pPr>
          </a:p>
          <a:p>
            <a:pPr algn="ctr" defTabSz="300481">
              <a:lnSpc>
                <a:spcPct val="100000"/>
              </a:lnSpc>
              <a:defRPr b="0" spc="0" sz="2912">
                <a:solidFill>
                  <a:srgbClr val="00577D"/>
                </a:solidFill>
                <a:latin typeface="FreightSans Pro Medium"/>
                <a:ea typeface="FreightSans Pro Medium"/>
                <a:cs typeface="FreightSans Pro Medium"/>
                <a:sym typeface="FreightSans Pro Medium"/>
              </a:defRPr>
            </a:pPr>
          </a:p>
          <a:p>
            <a:pPr algn="ctr" defTabSz="300481">
              <a:lnSpc>
                <a:spcPct val="100000"/>
              </a:lnSpc>
              <a:defRPr b="0" spc="0" sz="1456">
                <a:solidFill>
                  <a:srgbClr val="00577D"/>
                </a:solidFill>
                <a:latin typeface="FreightSans Pro Medium"/>
                <a:ea typeface="FreightSans Pro Medium"/>
                <a:cs typeface="FreightSans Pro Medium"/>
                <a:sym typeface="FreightSans Pro Medium"/>
              </a:defRPr>
            </a:pPr>
          </a:p>
          <a:p>
            <a:pPr algn="ctr" defTabSz="300481">
              <a:lnSpc>
                <a:spcPct val="100000"/>
              </a:lnSpc>
              <a:defRPr b="0" spc="0" sz="2912">
                <a:solidFill>
                  <a:srgbClr val="00577D"/>
                </a:solidFill>
                <a:latin typeface="FreightSans Pro Bold"/>
                <a:ea typeface="FreightSans Pro Bold"/>
                <a:cs typeface="FreightSans Pro Bold"/>
                <a:sym typeface="FreightSans Pro Bold"/>
              </a:defRPr>
            </a:pPr>
          </a:p>
        </p:txBody>
      </p:sp>
      <p:pic>
        <p:nvPicPr>
          <p:cNvPr id="172" name="travel-933171_1920.jpg" descr="travel-933171_1920.jpg"/>
          <p:cNvPicPr>
            <a:picLocks noChangeAspect="1"/>
          </p:cNvPicPr>
          <p:nvPr/>
        </p:nvPicPr>
        <p:blipFill>
          <a:blip r:embed="rId2">
            <a:extLst/>
          </a:blip>
          <a:srcRect l="10656" t="0" r="0" b="0"/>
          <a:stretch>
            <a:fillRect/>
          </a:stretch>
        </p:blipFill>
        <p:spPr>
          <a:xfrm>
            <a:off x="13619774" y="-1"/>
            <a:ext cx="20555666"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Fundera tillsammans kring:…"/>
          <p:cNvSpPr txBox="1"/>
          <p:nvPr>
            <p:ph type="title"/>
          </p:nvPr>
        </p:nvSpPr>
        <p:spPr>
          <a:xfrm>
            <a:off x="8826" y="34"/>
            <a:ext cx="13612408" cy="13690532"/>
          </a:xfrm>
          <a:prstGeom prst="rect">
            <a:avLst/>
          </a:prstGeom>
          <a:solidFill>
            <a:srgbClr val="E6EEF3"/>
          </a:solidFill>
        </p:spPr>
        <p:txBody>
          <a:bodyPr/>
          <a:lstStyle/>
          <a:p>
            <a:pPr algn="ctr" defTabSz="470534">
              <a:lnSpc>
                <a:spcPct val="100000"/>
              </a:lnSpc>
              <a:defRPr b="0" spc="0" sz="8400">
                <a:solidFill>
                  <a:srgbClr val="FFFFFF"/>
                </a:solidFill>
                <a:latin typeface="Helvetica Neue Medium"/>
                <a:ea typeface="Helvetica Neue Medium"/>
                <a:cs typeface="Helvetica Neue Medium"/>
                <a:sym typeface="Helvetica Neue Medium"/>
              </a:defRPr>
            </a:pPr>
          </a:p>
          <a:p>
            <a:pPr algn="ctr" defTabSz="470534">
              <a:lnSpc>
                <a:spcPct val="100000"/>
              </a:lnSpc>
              <a:defRPr b="0" spc="0" sz="8400">
                <a:solidFill>
                  <a:srgbClr val="FFFFFF"/>
                </a:solidFill>
                <a:latin typeface="Helvetica Neue Medium"/>
                <a:ea typeface="Helvetica Neue Medium"/>
                <a:cs typeface="Helvetica Neue Medium"/>
                <a:sym typeface="Helvetica Neue Medium"/>
              </a:defRPr>
            </a:pPr>
          </a:p>
          <a:p>
            <a:pPr algn="ctr" defTabSz="470534">
              <a:lnSpc>
                <a:spcPct val="120000"/>
              </a:lnSpc>
              <a:defRPr b="0" spc="0" sz="8400">
                <a:solidFill>
                  <a:srgbClr val="00577D"/>
                </a:solidFill>
                <a:latin typeface="Nordic Narrow Pro Light"/>
                <a:ea typeface="Nordic Narrow Pro Light"/>
                <a:cs typeface="Nordic Narrow Pro Light"/>
                <a:sym typeface="Nordic Narrow Pro Light"/>
              </a:defRPr>
            </a:pPr>
            <a:r>
              <a:t>Fundera tillsammans kring:</a:t>
            </a:r>
          </a:p>
          <a:p>
            <a:pPr algn="ctr" defTabSz="470534">
              <a:lnSpc>
                <a:spcPct val="120000"/>
              </a:lnSpc>
              <a:defRPr b="0" spc="0" sz="4500">
                <a:solidFill>
                  <a:srgbClr val="00577D"/>
                </a:solidFill>
                <a:latin typeface="FreightSans Pro Medium"/>
                <a:ea typeface="FreightSans Pro Medium"/>
                <a:cs typeface="FreightSans Pro Medium"/>
                <a:sym typeface="FreightSans Pro Medium"/>
              </a:defRPr>
            </a:pPr>
            <a:br>
              <a:rPr sz="8400">
                <a:latin typeface="Nordic Narrow Pro Light"/>
                <a:ea typeface="Nordic Narrow Pro Light"/>
                <a:cs typeface="Nordic Narrow Pro Light"/>
                <a:sym typeface="Nordic Narrow Pro Light"/>
              </a:rPr>
            </a:br>
            <a:r>
              <a:t>- Hur konfronterar man på bästa sätt om man misstänker eller upptäcker narkotika? Som förälder? Som lärare? </a:t>
            </a:r>
            <a:br/>
            <a:r>
              <a:t>Som annan vuxen i närheten? Vad gör jag om jag misstänker att mina barns vänner använder narkotika? </a:t>
            </a:r>
          </a:p>
          <a:p>
            <a:pPr algn="ctr" defTabSz="470534">
              <a:lnSpc>
                <a:spcPct val="120000"/>
              </a:lnSpc>
              <a:defRPr b="0" spc="0" sz="4500">
                <a:solidFill>
                  <a:srgbClr val="00577D"/>
                </a:solidFill>
                <a:latin typeface="FreightSans Pro Medium"/>
                <a:ea typeface="FreightSans Pro Medium"/>
                <a:cs typeface="FreightSans Pro Medium"/>
                <a:sym typeface="FreightSans Pro Medium"/>
              </a:defRPr>
            </a:pPr>
          </a:p>
          <a:p>
            <a:pPr algn="ctr" defTabSz="470534">
              <a:lnSpc>
                <a:spcPct val="100000"/>
              </a:lnSpc>
              <a:defRPr b="0" spc="0" sz="4500">
                <a:solidFill>
                  <a:srgbClr val="00577D"/>
                </a:solidFill>
                <a:latin typeface="FreightSans Pro Medium"/>
                <a:ea typeface="FreightSans Pro Medium"/>
                <a:cs typeface="FreightSans Pro Medium"/>
                <a:sym typeface="FreightSans Pro Medium"/>
              </a:defRPr>
            </a:pPr>
          </a:p>
          <a:p>
            <a:pPr algn="ctr" defTabSz="470534">
              <a:lnSpc>
                <a:spcPct val="100000"/>
              </a:lnSpc>
              <a:defRPr b="0" spc="0" sz="4500">
                <a:solidFill>
                  <a:srgbClr val="00577D"/>
                </a:solidFill>
                <a:latin typeface="FreightSans Pro Medium"/>
                <a:ea typeface="FreightSans Pro Medium"/>
                <a:cs typeface="FreightSans Pro Medium"/>
                <a:sym typeface="FreightSans Pro Medium"/>
              </a:defRPr>
            </a:pPr>
          </a:p>
          <a:p>
            <a:pPr algn="ctr" defTabSz="470534">
              <a:lnSpc>
                <a:spcPct val="100000"/>
              </a:lnSpc>
              <a:defRPr b="0" spc="0" sz="2200">
                <a:solidFill>
                  <a:srgbClr val="00577D"/>
                </a:solidFill>
                <a:latin typeface="FreightSans Pro Medium"/>
                <a:ea typeface="FreightSans Pro Medium"/>
                <a:cs typeface="FreightSans Pro Medium"/>
                <a:sym typeface="FreightSans Pro Medium"/>
              </a:defRPr>
            </a:pPr>
          </a:p>
          <a:p>
            <a:pPr algn="ctr" defTabSz="470534">
              <a:lnSpc>
                <a:spcPct val="100000"/>
              </a:lnSpc>
              <a:defRPr b="0" spc="0" sz="4500">
                <a:solidFill>
                  <a:srgbClr val="00577D"/>
                </a:solidFill>
                <a:latin typeface="FreightSans Pro Bold"/>
                <a:ea typeface="FreightSans Pro Bold"/>
                <a:cs typeface="FreightSans Pro Bold"/>
                <a:sym typeface="FreightSans Pro Bold"/>
              </a:defRPr>
            </a:pPr>
          </a:p>
        </p:txBody>
      </p:sp>
      <p:pic>
        <p:nvPicPr>
          <p:cNvPr id="175" name="Bild" descr="Bild"/>
          <p:cNvPicPr>
            <a:picLocks noChangeAspect="1"/>
          </p:cNvPicPr>
          <p:nvPr/>
        </p:nvPicPr>
        <p:blipFill>
          <a:blip r:embed="rId2">
            <a:extLst/>
          </a:blip>
          <a:srcRect l="10089" t="0" r="0" b="0"/>
          <a:stretch>
            <a:fillRect/>
          </a:stretch>
        </p:blipFill>
        <p:spPr>
          <a:xfrm>
            <a:off x="13622120" y="0"/>
            <a:ext cx="18498155" cy="1371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Fundera tillsammans kring:…"/>
          <p:cNvSpPr txBox="1"/>
          <p:nvPr>
            <p:ph type="title"/>
          </p:nvPr>
        </p:nvSpPr>
        <p:spPr>
          <a:xfrm>
            <a:off x="8826" y="34"/>
            <a:ext cx="13612408" cy="13690532"/>
          </a:xfrm>
          <a:prstGeom prst="rect">
            <a:avLst/>
          </a:prstGeom>
          <a:solidFill>
            <a:srgbClr val="E6EEF3"/>
          </a:solidFill>
        </p:spPr>
        <p:txBody>
          <a:bodyPr/>
          <a:lstStyle/>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00000"/>
              </a:lnSpc>
              <a:defRPr b="0" spc="0" sz="7800">
                <a:solidFill>
                  <a:srgbClr val="FFFFFF"/>
                </a:solidFill>
                <a:latin typeface="Helvetica Neue Medium"/>
                <a:ea typeface="Helvetica Neue Medium"/>
                <a:cs typeface="Helvetica Neue Medium"/>
                <a:sym typeface="Helvetica Neue Medium"/>
              </a:defRPr>
            </a:pPr>
          </a:p>
          <a:p>
            <a:pPr algn="ctr" defTabSz="437513">
              <a:lnSpc>
                <a:spcPct val="120000"/>
              </a:lnSpc>
              <a:defRPr b="0" spc="0" sz="7800">
                <a:solidFill>
                  <a:srgbClr val="00577D"/>
                </a:solidFill>
                <a:latin typeface="Nordic Narrow Pro Light"/>
                <a:ea typeface="Nordic Narrow Pro Light"/>
                <a:cs typeface="Nordic Narrow Pro Light"/>
                <a:sym typeface="Nordic Narrow Pro Light"/>
              </a:defRPr>
            </a:pPr>
            <a:r>
              <a:t>Fundera tillsammans kring:</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br>
              <a:rPr sz="7800">
                <a:latin typeface="Nordic Narrow Pro Light"/>
                <a:ea typeface="Nordic Narrow Pro Light"/>
                <a:cs typeface="Nordic Narrow Pro Light"/>
                <a:sym typeface="Nordic Narrow Pro Light"/>
              </a:rPr>
            </a:br>
            <a:r>
              <a:t>- Vad tänker ni om hur Island och Öckerö arbetat?</a:t>
            </a:r>
            <a:br/>
            <a:r>
              <a:t>Går det att göra liknande insatser där ni bor? </a:t>
            </a:r>
            <a:br/>
            <a:r>
              <a:t>Hur skulle det kunna gå till? </a:t>
            </a: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20000"/>
              </a:lnSpc>
              <a:defRPr b="0" spc="0" sz="4200">
                <a:solidFill>
                  <a:srgbClr val="00577D"/>
                </a:solidFill>
                <a:latin typeface="FreightSans Pro Medium"/>
                <a:ea typeface="FreightSans Pro Medium"/>
                <a:cs typeface="FreightSans Pro Medium"/>
                <a:sym typeface="FreightSans Pro Medium"/>
              </a:defRPr>
            </a:pPr>
            <a:r>
              <a:t>- Hur kan ni; föräldrar och skola - men även kommun, </a:t>
            </a:r>
            <a:br/>
            <a:r>
              <a:t>socialtjänst, polis och ideella organisationer arbeta </a:t>
            </a:r>
            <a:br/>
            <a:r>
              <a:t>tillsammans? Vilket stöd kan ni få av varandra?</a:t>
            </a: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2100">
                <a:solidFill>
                  <a:srgbClr val="00577D"/>
                </a:solidFill>
                <a:latin typeface="FreightSans Pro Medium"/>
                <a:ea typeface="FreightSans Pro Medium"/>
                <a:cs typeface="FreightSans Pro Medium"/>
                <a:sym typeface="FreightSans Pro Medium"/>
              </a:defRPr>
            </a:pPr>
          </a:p>
          <a:p>
            <a:pPr algn="ctr" defTabSz="437513">
              <a:lnSpc>
                <a:spcPct val="100000"/>
              </a:lnSpc>
              <a:defRPr b="0" spc="0" sz="4200">
                <a:solidFill>
                  <a:srgbClr val="00577D"/>
                </a:solidFill>
                <a:latin typeface="FreightSans Pro Bold"/>
                <a:ea typeface="FreightSans Pro Bold"/>
                <a:cs typeface="FreightSans Pro Bold"/>
                <a:sym typeface="FreightSans Pro Bold"/>
              </a:defRPr>
            </a:pPr>
          </a:p>
        </p:txBody>
      </p:sp>
      <p:pic>
        <p:nvPicPr>
          <p:cNvPr id="178" name="Bild" descr="Bild"/>
          <p:cNvPicPr>
            <a:picLocks noChangeAspect="1"/>
          </p:cNvPicPr>
          <p:nvPr/>
        </p:nvPicPr>
        <p:blipFill>
          <a:blip r:embed="rId2">
            <a:extLst/>
          </a:blip>
          <a:srcRect l="15397" t="0" r="0" b="0"/>
          <a:stretch>
            <a:fillRect/>
          </a:stretch>
        </p:blipFill>
        <p:spPr>
          <a:xfrm>
            <a:off x="13570985" y="0"/>
            <a:ext cx="13907489" cy="1371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nbv.se"/>
          <p:cNvSpPr txBox="1"/>
          <p:nvPr>
            <p:ph type="title"/>
          </p:nvPr>
        </p:nvSpPr>
        <p:spPr>
          <a:xfrm>
            <a:off x="1885131" y="8419489"/>
            <a:ext cx="9629731" cy="3413609"/>
          </a:xfrm>
          <a:prstGeom prst="rect">
            <a:avLst/>
          </a:prstGeom>
        </p:spPr>
        <p:txBody>
          <a:bodyPr/>
          <a:lstStyle>
            <a:lvl1pPr algn="ctr">
              <a:defRPr b="0" spc="-399" sz="15900" u="sng">
                <a:solidFill>
                  <a:srgbClr val="0000FF"/>
                </a:solidFill>
                <a:uFill>
                  <a:solidFill>
                    <a:srgbClr val="0000FF"/>
                  </a:solidFill>
                </a:uFill>
                <a:latin typeface="Nordic Narrow Pro Bold"/>
                <a:ea typeface="Nordic Narrow Pro Bold"/>
                <a:cs typeface="Nordic Narrow Pro Bold"/>
                <a:sym typeface="Nordic Narrow Pro Bold"/>
                <a:hlinkClick r:id="rId2" invalidUrl="" action="" tgtFrame="" tooltip="" history="1" highlightClick="0" endSnd="0"/>
              </a:defRPr>
            </a:lvl1pPr>
          </a:lstStyle>
          <a:p>
            <a:pPr>
              <a:defRPr>
                <a:solidFill>
                  <a:srgbClr val="00577D"/>
                </a:solidFill>
                <a:uFillTx/>
              </a:defRPr>
            </a:pPr>
            <a:r>
              <a:rPr>
                <a:solidFill>
                  <a:srgbClr val="0000FF"/>
                </a:solidFill>
                <a:uFill>
                  <a:solidFill>
                    <a:srgbClr val="0000FF"/>
                  </a:solidFill>
                </a:uFill>
                <a:hlinkClick r:id="rId2" invalidUrl="" action="" tgtFrame="" tooltip="" history="1" highlightClick="0" endSnd="0"/>
              </a:rPr>
              <a:t>nbv.se</a:t>
            </a:r>
          </a:p>
        </p:txBody>
      </p:sp>
      <p:pic>
        <p:nvPicPr>
          <p:cNvPr id="181" name="Bild" descr="Bild"/>
          <p:cNvPicPr>
            <a:picLocks noChangeAspect="1"/>
          </p:cNvPicPr>
          <p:nvPr/>
        </p:nvPicPr>
        <p:blipFill>
          <a:blip r:embed="rId3">
            <a:extLst/>
          </a:blip>
          <a:stretch>
            <a:fillRect/>
          </a:stretch>
        </p:blipFill>
        <p:spPr>
          <a:xfrm>
            <a:off x="1622565" y="979911"/>
            <a:ext cx="2586351" cy="891097"/>
          </a:xfrm>
          <a:prstGeom prst="rect">
            <a:avLst/>
          </a:prstGeom>
          <a:ln w="12700">
            <a:miter lim="400000"/>
          </a:ln>
        </p:spPr>
      </p:pic>
      <p:sp>
        <p:nvSpPr>
          <p:cNvPr id="182" name="Vill ni lära er mer kring unga och narkotika?…"/>
          <p:cNvSpPr txBox="1"/>
          <p:nvPr/>
        </p:nvSpPr>
        <p:spPr>
          <a:xfrm>
            <a:off x="1420050" y="3914593"/>
            <a:ext cx="12098306" cy="3756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900">
                <a:solidFill>
                  <a:srgbClr val="00577D"/>
                </a:solidFill>
                <a:latin typeface="Nordic Narrow Pro Light"/>
                <a:ea typeface="Nordic Narrow Pro Light"/>
                <a:cs typeface="Nordic Narrow Pro Light"/>
                <a:sym typeface="Nordic Narrow Pro Light"/>
              </a:defRPr>
            </a:pPr>
            <a:r>
              <a:t>Vill ni lära er mer kring unga och narkotika?</a:t>
            </a:r>
            <a:r>
              <a:rPr sz="4800">
                <a:latin typeface="FreightSans Pro Bold"/>
                <a:ea typeface="FreightSans Pro Bold"/>
                <a:cs typeface="FreightSans Pro Bold"/>
                <a:sym typeface="FreightSans Pro Bold"/>
              </a:rPr>
              <a:t> </a:t>
            </a:r>
            <a:endParaRPr>
              <a:latin typeface="FreightSans Pro Bold"/>
              <a:ea typeface="FreightSans Pro Bold"/>
              <a:cs typeface="FreightSans Pro Bold"/>
              <a:sym typeface="FreightSans Pro Bold"/>
            </a:endParaRPr>
          </a:p>
          <a:p>
            <a:pPr algn="ctr">
              <a:defRPr sz="4000">
                <a:solidFill>
                  <a:srgbClr val="00577D"/>
                </a:solidFill>
                <a:latin typeface="FreightSans Pro Medium"/>
                <a:ea typeface="FreightSans Pro Medium"/>
                <a:cs typeface="FreightSans Pro Medium"/>
                <a:sym typeface="FreightSans Pro Medium"/>
              </a:defRPr>
            </a:pPr>
            <a:r>
              <a:t>Gå studiecirkeln om boken </a:t>
            </a:r>
            <a:r>
              <a:rPr i="1"/>
              <a:t>Droghandboken,</a:t>
            </a:r>
            <a:r>
              <a:t> som vänder sig till föräldrar, lärare och andra vuxna i ungas närhet. </a:t>
            </a:r>
          </a:p>
          <a:p>
            <a:pPr algn="ctr">
              <a:defRPr sz="4000">
                <a:solidFill>
                  <a:srgbClr val="00577D"/>
                </a:solidFill>
                <a:latin typeface="FreightSans Pro Medium"/>
                <a:ea typeface="FreightSans Pro Medium"/>
                <a:cs typeface="FreightSans Pro Medium"/>
                <a:sym typeface="FreightSans Pro Medium"/>
              </a:defRPr>
            </a:pPr>
            <a:r>
              <a:t>Kontakta studieförbundet NBV så hjälper de till!</a:t>
            </a:r>
          </a:p>
        </p:txBody>
      </p:sp>
      <p:pic>
        <p:nvPicPr>
          <p:cNvPr id="183" name="Omslag.jpeg" descr="Omslag.jpeg"/>
          <p:cNvPicPr>
            <a:picLocks noChangeAspect="1"/>
          </p:cNvPicPr>
          <p:nvPr/>
        </p:nvPicPr>
        <p:blipFill>
          <a:blip r:embed="rId4">
            <a:extLst/>
          </a:blip>
          <a:stretch>
            <a:fillRect/>
          </a:stretch>
        </p:blipFill>
        <p:spPr>
          <a:xfrm>
            <a:off x="14519558" y="-1"/>
            <a:ext cx="8543134" cy="13716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65B39A49860C04E8B20AF9FF8FC9887" ma:contentTypeVersion="10" ma:contentTypeDescription="Skapa ett nytt dokument." ma:contentTypeScope="" ma:versionID="f99faef3f0ba948e4754ee51ca923c22">
  <xsd:schema xmlns:xsd="http://www.w3.org/2001/XMLSchema" xmlns:xs="http://www.w3.org/2001/XMLSchema" xmlns:p="http://schemas.microsoft.com/office/2006/metadata/properties" xmlns:ns2="7aa27f67-4ea5-4028-81f5-975e204b73ba" xmlns:ns3="fe54cd7c-b166-4a42-93a1-20ca28c3ebab" targetNamespace="http://schemas.microsoft.com/office/2006/metadata/properties" ma:root="true" ma:fieldsID="046e7816e993c6c510d9b74d525c810d" ns2:_="" ns3:_="">
    <xsd:import namespace="7aa27f67-4ea5-4028-81f5-975e204b73ba"/>
    <xsd:import namespace="fe54cd7c-b166-4a42-93a1-20ca28c3eb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27f67-4ea5-4028-81f5-975e204b73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54cd7c-b166-4a42-93a1-20ca28c3ebab"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81006E-A105-49E4-8BCE-BCD12F839C2D}"/>
</file>

<file path=customXml/itemProps2.xml><?xml version="1.0" encoding="utf-8"?>
<ds:datastoreItem xmlns:ds="http://schemas.openxmlformats.org/officeDocument/2006/customXml" ds:itemID="{40FCFFDA-4249-4D62-B251-B5C6A9F09448}"/>
</file>

<file path=customXml/itemProps3.xml><?xml version="1.0" encoding="utf-8"?>
<ds:datastoreItem xmlns:ds="http://schemas.openxmlformats.org/officeDocument/2006/customXml" ds:itemID="{807ACFDC-4905-44E6-B0D0-8FB29CBC40F0}"/>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0x010100965B39A49860C04E8B20AF9FF8FC9887</vt:lpwstr>
  </property>
</Properties>
</file>